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aa994c61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aa994c61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aa994c61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aa994c61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a994c61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aa994c61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aa994c61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aa994c61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aa994c61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aa994c61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aa994c61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aa994c61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a994c61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a994c61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aa994c61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aa994c61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aa994c61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aa994c6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aa994c61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aa994c6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aa994c61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aa994c61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bd824dc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bd824dc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bd824d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bd824d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bd824dc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bd824dc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bd824dc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bd824dc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aa994c61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aa994c61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aa994c6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aa994c6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randespymes.com.ar/wp-content/uploads/2021/05/LOS-ROLES-EN-EL-TRABAJO-EN-EQUIPO..png" TargetMode="External"/><Relationship Id="rId10" Type="http://schemas.openxmlformats.org/officeDocument/2006/relationships/hyperlink" Target="https://www.lanubemarketing.com/wp-content/uploads/2021/04/imagen_optimizada.png" TargetMode="External"/><Relationship Id="rId13" Type="http://schemas.openxmlformats.org/officeDocument/2006/relationships/hyperlink" Target="https://www.scaledagileframework.com/wp-content/uploads/2021/01/Set_Based_Design_F03_WEB.png" TargetMode="External"/><Relationship Id="rId12" Type="http://schemas.openxmlformats.org/officeDocument/2006/relationships/hyperlink" Target="https://spcgroup.com.mx/wp-content/uploads/2019/11/Art%C3%ADculo_VALUE_STREAM_MAPPING.jp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netmind.net/es/wp-content/uploads/2016/09/Principios-lean-software-development.png" TargetMode="External"/><Relationship Id="rId4" Type="http://schemas.openxmlformats.org/officeDocument/2006/relationships/hyperlink" Target="https://kanbanize.com/wp-content/uploads/website-images/kanban-resources/7-wastes-lean.png" TargetMode="External"/><Relationship Id="rId9" Type="http://schemas.openxmlformats.org/officeDocument/2006/relationships/hyperlink" Target="https://cdn-icons-png.flaticon.com/512/4729/4729308.png" TargetMode="External"/><Relationship Id="rId14" Type="http://schemas.openxmlformats.org/officeDocument/2006/relationships/hyperlink" Target="https://www.lean.org/wp-content/uploads/2020/10/708_large.jpg" TargetMode="External"/><Relationship Id="rId5" Type="http://schemas.openxmlformats.org/officeDocument/2006/relationships/hyperlink" Target="https://www.tekmaneducation.com/wp-content/uploads/2021/04/BLOG_Aprendizaje-significativo2.jpg" TargetMode="External"/><Relationship Id="rId6" Type="http://schemas.openxmlformats.org/officeDocument/2006/relationships/hyperlink" Target="https://funibes.org/wp-content/uploads/2019/11/toma-de-decisiones-FUNIBES.png" TargetMode="External"/><Relationship Id="rId7" Type="http://schemas.openxmlformats.org/officeDocument/2006/relationships/hyperlink" Target="https://images.vexels.com/media/users/3/151671/isolated/preview/24447ed195cb5d5856f166d9f50ce1c3-repartidor-llevando-cajas.png" TargetMode="External"/><Relationship Id="rId8" Type="http://schemas.openxmlformats.org/officeDocument/2006/relationships/hyperlink" Target="https://institutodeliderazgo.com/media/k2/items/cache/00e7056ec788d5b42162a6c13dbba43c_XL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LEAN SOFTWARE DEVELOPMENT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</p:txBody>
      </p:sp>
      <p:sp>
        <p:nvSpPr>
          <p:cNvPr id="68" name="Google Shape;68;p13"/>
          <p:cNvSpPr txBox="1"/>
          <p:nvPr>
            <p:ph idx="4294967295" type="body"/>
          </p:nvPr>
        </p:nvSpPr>
        <p:spPr>
          <a:xfrm>
            <a:off x="2516425" y="4577525"/>
            <a:ext cx="28509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s" sz="1095"/>
              <a:t>Óscar Antúnez Martinaitis</a:t>
            </a:r>
            <a:br>
              <a:rPr lang="es" sz="1095"/>
            </a:br>
            <a:r>
              <a:rPr lang="es" sz="1095"/>
              <a:t>Ahmed El Moukhtari Koubaa</a:t>
            </a:r>
            <a:endParaRPr sz="1095"/>
          </a:p>
        </p:txBody>
      </p:sp>
      <p:sp>
        <p:nvSpPr>
          <p:cNvPr id="69" name="Google Shape;69;p13"/>
          <p:cNvSpPr txBox="1"/>
          <p:nvPr>
            <p:ph idx="4294967295" type="body"/>
          </p:nvPr>
        </p:nvSpPr>
        <p:spPr>
          <a:xfrm>
            <a:off x="4699575" y="4577525"/>
            <a:ext cx="1929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s" sz="1060"/>
              <a:t>Alejandro Ruíz Rodríguez</a:t>
            </a:r>
            <a:br>
              <a:rPr lang="es" sz="1060"/>
            </a:br>
            <a:r>
              <a:rPr lang="es" sz="1060"/>
              <a:t>Fernando Valdivia del Rosal</a:t>
            </a:r>
            <a:endParaRPr sz="1060"/>
          </a:p>
        </p:txBody>
      </p:sp>
      <p:sp>
        <p:nvSpPr>
          <p:cNvPr id="70" name="Google Shape;70;p13"/>
          <p:cNvSpPr txBox="1"/>
          <p:nvPr>
            <p:ph idx="4294967295" type="body"/>
          </p:nvPr>
        </p:nvSpPr>
        <p:spPr>
          <a:xfrm>
            <a:off x="2516425" y="4347050"/>
            <a:ext cx="28509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s" sz="1095"/>
              <a:t>Autores</a:t>
            </a:r>
            <a:r>
              <a:rPr lang="es" sz="1095"/>
              <a:t>:</a:t>
            </a:r>
            <a:endParaRPr sz="109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AMPLIFICAR EL APRENDIZAJE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Aprender continuamente.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Aprender de forma rápida y efectiva necesidades, soluciones y procesos.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Para ello se usan ciclos de iteración cortos.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463" y="2504650"/>
            <a:ext cx="4783073" cy="2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TOMAR DECISIONES LO MÁS TARDE POSIBLE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266325"/>
            <a:ext cx="85206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Tomar las decisiones cuando se esté seguro de su éxito.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tiene información suficiente para tomarla.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decisión no se basa en suposiciones o predicciones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300" y="2525925"/>
            <a:ext cx="3257379" cy="2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ENTREGAR LO ANTES POSIBLE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266325"/>
            <a:ext cx="85206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Antes se entrega el producto, antes obtenemos retroalimentación y antes se incorporará.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consigue mediante iteraciones cortas y rapidez.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Ideología de producción just-in-time (justo a tiempo).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301" y="2743225"/>
            <a:ext cx="2187400" cy="21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EMPODERAR AL EQUIPO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266325"/>
            <a:ext cx="85206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Motivar y confiar en los individuos.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Directores deben escuchar y dejar al resto tomar decisiones críticas.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400" y="2173225"/>
            <a:ext cx="4589199" cy="2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r>
              <a:rPr lang="es"/>
              <a:t>. CREAR LA INTEGRIDAD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266325"/>
            <a:ext cx="85206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producto hace exactamente lo que el cliente espera.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Distinguimos: i</a:t>
            </a:r>
            <a:r>
              <a:rPr lang="es"/>
              <a:t>ntegridad percibida, conceptual y de arquitectura.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verifica mediante los tests (pruebas).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663" y="2571750"/>
            <a:ext cx="2360675" cy="23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. OPTIMIZAR EL CONJUNTO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311700" y="1266325"/>
            <a:ext cx="8520600" cy="12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Considerar el sistema al completo al optimizar.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Aumenta la calidad de experiencia de usuario.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Mayor valor para el cliente y el equipo.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9420" l="0" r="0" t="10477"/>
          <a:stretch/>
        </p:blipFill>
        <p:spPr>
          <a:xfrm>
            <a:off x="2068638" y="2644950"/>
            <a:ext cx="5006724" cy="21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1266325"/>
            <a:ext cx="852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Son las originales del desarrollo de software ágil con ligeras reformulaciones.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172263" y="4161925"/>
            <a:ext cx="29154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Mapeo del flujo de valor /</a:t>
            </a:r>
            <a:br>
              <a:rPr lang="es" sz="1500"/>
            </a:br>
            <a:r>
              <a:rPr lang="es" sz="1500"/>
              <a:t>Value Stream Mapping (VSM)</a:t>
            </a:r>
            <a:endParaRPr sz="1500"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11948" l="14318" r="13437" t="0"/>
          <a:stretch/>
        </p:blipFill>
        <p:spPr>
          <a:xfrm>
            <a:off x="172275" y="1963250"/>
            <a:ext cx="2915401" cy="201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237" y="1889625"/>
            <a:ext cx="2743529" cy="22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4300" y="4161950"/>
            <a:ext cx="29154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Diseño basado en conjuntos</a:t>
            </a:r>
            <a:r>
              <a:rPr lang="es" sz="1500"/>
              <a:t> /</a:t>
            </a:r>
            <a:br>
              <a:rPr lang="es" sz="1500"/>
            </a:br>
            <a:r>
              <a:rPr lang="es" sz="1500"/>
              <a:t>Set Based Design (SBD)</a:t>
            </a:r>
            <a:endParaRPr sz="150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788" y="2393438"/>
            <a:ext cx="3147724" cy="11507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6059938" y="4161950"/>
            <a:ext cx="29154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Sistemas pull</a:t>
            </a:r>
            <a:r>
              <a:rPr lang="es" sz="1500"/>
              <a:t> /</a:t>
            </a:r>
            <a:br>
              <a:rPr lang="es" sz="1500"/>
            </a:br>
            <a:r>
              <a:rPr lang="es" sz="1500"/>
              <a:t>pull systems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266325"/>
            <a:ext cx="85206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existen roles como tal para que los desarrolladores </a:t>
            </a:r>
            <a:r>
              <a:rPr lang="es"/>
              <a:t>pertenezcan</a:t>
            </a:r>
            <a:r>
              <a:rPr lang="es"/>
              <a:t> al equipo del producto y se involucren en su éxito.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equipos de desarrollo están dirigidos por un rol similar al empresario que lidera una startup.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350" y="2817225"/>
            <a:ext cx="3853310" cy="213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 - IMÁGENES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11700" y="1152425"/>
            <a:ext cx="85206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http://www.netmind.net/es/wp-content/uploads/2016/09/Principios-lean-software-development.png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https://kanbanize.com/wp-content/uploads/website-images/kanban-resources/7-wastes-lean.png</a:t>
            </a:r>
            <a:r>
              <a:rPr lang="es"/>
              <a:t>-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https://www.tekmaneducation.com/wp-content/uploads/2021/04/BLOG_Aprendizaje-significativo2.jpg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https://funibes.org/wp-content/uploads/2019/11/toma-de-decisiones-FUNIBES.png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7"/>
              </a:rPr>
              <a:t>https://images.vexels.com/media/users/3/151671/isolated/preview/24447ed195cb5d5856f166d9f50ce1c3-repartidor-llevando-cajas.png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https://institutodeliderazgo.com/media/k2/items/cache/00e7056ec788d5b42162a6c13dbba43c_XL.jpg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9"/>
              </a:rPr>
              <a:t>https://cdn-icons-png.flaticon.com/512/4729/4729308.png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10"/>
              </a:rPr>
              <a:t>https://www.lanubemarketing.com/wp-content/uploads/2021/04/imagen_optimizada.png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11"/>
              </a:rPr>
              <a:t>https://www.grandespymes.com.ar/wp-content/uploads/2021/05/LOS-ROLES-EN-EL-TRABAJO-EN-EQUIPO..png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12"/>
              </a:rPr>
              <a:t>https://spcgroup.com.mx/wp-content/uploads/2019/11/Art%C3%ADculo_VALUE_STREAM_MAPPING.jpg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13"/>
              </a:rPr>
              <a:t>https://www.scaledagileframework.com/wp-content/uploads/2021/01/Set_Based_Design_F03_WEB.png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u="sng">
                <a:solidFill>
                  <a:schemeClr val="hlink"/>
                </a:solidFill>
                <a:hlinkClick r:id="rId14"/>
              </a:rPr>
              <a:t>https://www.lean.org/wp-content/uploads/2020/10/708_large.jpg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632625" y="4740100"/>
            <a:ext cx="80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Open Sans"/>
                <a:ea typeface="Open Sans"/>
                <a:cs typeface="Open Sans"/>
                <a:sym typeface="Open Sans"/>
              </a:rPr>
              <a:t>NOTA: La bibliografía de la información se puede encontrar en el documento del trabajo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Introducción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¿QUÉ ES?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¿EN QUÉ SE BASA?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Historia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Principios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ELIMINAR DESPERDICIOS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AMPLIFICAR EL APRENDIZAJE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TOMAR DECISIONES LO MÁS TARDE POSIBLE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ENTREGAR LO ANTES POSIBLE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EMPODERAR AL EQUIPO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CREAR LA INTEGRIDAD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OPTIMIZAR EL CONJUNTO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Prácticas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Roles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 ¿Qué es?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Lean Software Development (LSD) es un marco ágil o filosofía de desarrollo de productos basada en: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optimización del tiempo y los recursos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optimización del valor del producto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eliminación de los desperdicios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 entrega de solo lo que el producto necesita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continua mejora del proceso de desarrollo.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403" y="2474125"/>
            <a:ext cx="2336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 ¿En qué se basa dicha técnica?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Esta técnica se basa en la aplicación de los principios del </a:t>
            </a:r>
            <a:r>
              <a:rPr b="1" lang="es"/>
              <a:t>Sistema de Desarrollo de Productos de Toyota</a:t>
            </a:r>
            <a:r>
              <a:rPr lang="es"/>
              <a:t>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Software desarrollado en un corto plazo de tiempo y entregado a tiempo.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2744825"/>
            <a:ext cx="36168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Resultado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</a:t>
            </a:r>
            <a:r>
              <a:rPr lang="es"/>
              <a:t>uando estos principios se aplican correctamente, Lean Software Development genera un software de alta calidad, desarrollado rápidamente y al menor coste posible.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463" y="2910545"/>
            <a:ext cx="4291283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75" y="3956875"/>
            <a:ext cx="2079173" cy="10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00" y="3967623"/>
            <a:ext cx="1138750" cy="106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038" y="3956875"/>
            <a:ext cx="1138750" cy="10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HISTORIA: </a:t>
            </a:r>
            <a:r>
              <a:rPr lang="es"/>
              <a:t>Lean Software Development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458900" y="1690825"/>
            <a:ext cx="43062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Su nombre original fue Toyota Production System, puesto que fue dicha empresa de automóviles la que empezó a aplicar un sistema de producción ágil parecido, a mediados del siglo XX.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Su sistema estaba enfocado en:</a:t>
            </a:r>
            <a:endParaRPr/>
          </a:p>
          <a:p>
            <a:pPr indent="-33432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Optimización de la producción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Optimización de los costes 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Reducción del tiempo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Reducción de los desperdicios.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3100538"/>
            <a:ext cx="2335151" cy="19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690813"/>
            <a:ext cx="34089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Proceso desarrollo productos: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Rápido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Barato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Mínimos desperdicios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Máximo valor del producto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214175"/>
            <a:ext cx="44406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ORIGEN -&gt; Industria Manufacturera</a:t>
            </a:r>
            <a:endParaRPr b="1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391700" y="1214175"/>
            <a:ext cx="44406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NOMBRE ORIGINAL</a:t>
            </a:r>
            <a:r>
              <a:rPr b="1" lang="es"/>
              <a:t>-&gt; Toyota Production System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HISTORIA:</a:t>
            </a:r>
            <a:r>
              <a:rPr lang="es"/>
              <a:t> Lean Software Development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6950" y="3470750"/>
            <a:ext cx="3753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LEAN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Años 80, aparece el término LEAN.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Todavía no hace referencia a “Software Development”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LEAN -&gt; </a:t>
            </a:r>
            <a:r>
              <a:rPr lang="es"/>
              <a:t>Prácticas</a:t>
            </a:r>
            <a:r>
              <a:rPr lang="es"/>
              <a:t> JIT y de control de calidad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557550" y="1326725"/>
            <a:ext cx="33414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En 1990, este método se popularizó gracias a la publicación del libro “La máquina que cambió el mundo”, por James Womack. 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Este libro se inspiró en el método LEAN, conocido así desde los 80’s. 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LEAN</a:t>
            </a:r>
            <a:r>
              <a:rPr lang="es"/>
              <a:t>: cualquier práctica de administración eficiente que minimice costos y pérdidas.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975" y="1280050"/>
            <a:ext cx="2082250" cy="3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687" y="1076500"/>
            <a:ext cx="660728" cy="8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899" y="1593138"/>
            <a:ext cx="1827425" cy="1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HISTORIA:</a:t>
            </a:r>
            <a:r>
              <a:rPr lang="es"/>
              <a:t> Lean Software Development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564075" y="1355575"/>
            <a:ext cx="51501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Finalmente, en el año 2003, </a:t>
            </a:r>
            <a:r>
              <a:rPr b="1" lang="es"/>
              <a:t>Mary Poppendieck</a:t>
            </a:r>
            <a:r>
              <a:rPr lang="es"/>
              <a:t> y </a:t>
            </a:r>
            <a:r>
              <a:rPr b="1" lang="es"/>
              <a:t>Tom Poppendieck</a:t>
            </a:r>
            <a:r>
              <a:rPr lang="es"/>
              <a:t> publicaron el famoso libro “</a:t>
            </a:r>
            <a:r>
              <a:rPr lang="es" u="sng"/>
              <a:t>Lean Software Development</a:t>
            </a:r>
            <a:r>
              <a:rPr lang="es"/>
              <a:t>”.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Primera aplicación de LEAN en la creación de software.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1152425"/>
            <a:ext cx="2754750" cy="36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125" y="3056325"/>
            <a:ext cx="3240000" cy="174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7 PRINCIPIOS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7278" l="571" r="945" t="0"/>
          <a:stretch/>
        </p:blipFill>
        <p:spPr>
          <a:xfrm>
            <a:off x="376925" y="1294750"/>
            <a:ext cx="8390174" cy="34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</a:t>
            </a:r>
            <a:r>
              <a:rPr lang="es"/>
              <a:t>ELIMINAR DESPERDICIOS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39950"/>
            <a:ext cx="85206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300"/>
              <a:t>LOS 7 DESPERDICIOS DE LEAN</a:t>
            </a:r>
            <a:endParaRPr b="1" sz="2300"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585400" y="559925"/>
            <a:ext cx="32469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Desperdicios = </a:t>
            </a:r>
            <a:r>
              <a:rPr i="1" lang="es">
                <a:solidFill>
                  <a:srgbClr val="000000"/>
                </a:solidFill>
              </a:rPr>
              <a:t>muda</a:t>
            </a:r>
            <a:r>
              <a:rPr lang="es">
                <a:solidFill>
                  <a:srgbClr val="000000"/>
                </a:solidFill>
              </a:rPr>
              <a:t> (</a:t>
            </a:r>
            <a:r>
              <a:rPr lang="es" sz="1700">
                <a:solidFill>
                  <a:srgbClr val="000000"/>
                </a:solidFill>
                <a:latin typeface="MS Gothic"/>
                <a:ea typeface="MS Gothic"/>
                <a:cs typeface="MS Gothic"/>
                <a:sym typeface="MS Gothic"/>
              </a:rPr>
              <a:t>無駄</a:t>
            </a:r>
            <a:r>
              <a:rPr lang="es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00" y="1529563"/>
            <a:ext cx="993994" cy="13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575" y="1736150"/>
            <a:ext cx="1093575" cy="110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525" y="1719051"/>
            <a:ext cx="1221313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237" y="1710912"/>
            <a:ext cx="1416022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6900" y="3332033"/>
            <a:ext cx="1246900" cy="118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8000" y="3251176"/>
            <a:ext cx="1246903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9100" y="3461075"/>
            <a:ext cx="1303325" cy="9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49500" y="2882325"/>
            <a:ext cx="1511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Sobreproducción</a:t>
            </a:r>
            <a:endParaRPr sz="1200"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2637112" y="2874075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Defectos</a:t>
            </a:r>
            <a:endParaRPr sz="1200"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658950" y="2874075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Espera</a:t>
            </a:r>
            <a:endParaRPr sz="1200"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6842000" y="2874075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Sobreprocesado</a:t>
            </a:r>
            <a:endParaRPr sz="1200"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804112" y="4448300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Movimiento</a:t>
            </a:r>
            <a:endParaRPr sz="12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775212" y="4448300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Inventario</a:t>
            </a:r>
            <a:endParaRPr sz="1200"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5746312" y="4448300"/>
            <a:ext cx="15525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Transporte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